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oppins Semi-Bold" charset="1" panose="00000700000000000000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Canva Sans Bold" charset="1" panose="020B0803030501040103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0.jpe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6418" y="3296231"/>
            <a:ext cx="3363548" cy="4004224"/>
          </a:xfrm>
          <a:custGeom>
            <a:avLst/>
            <a:gdLst/>
            <a:ahLst/>
            <a:cxnLst/>
            <a:rect r="r" b="b" t="t" l="l"/>
            <a:pathLst>
              <a:path h="4004224" w="3363548">
                <a:moveTo>
                  <a:pt x="0" y="0"/>
                </a:moveTo>
                <a:lnTo>
                  <a:pt x="3363549" y="0"/>
                </a:lnTo>
                <a:lnTo>
                  <a:pt x="3363549" y="4004224"/>
                </a:lnTo>
                <a:lnTo>
                  <a:pt x="0" y="4004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95776" y="-3807453"/>
            <a:ext cx="8299576" cy="6584448"/>
            <a:chOff x="0" y="0"/>
            <a:chExt cx="102452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4520" cy="812800"/>
            </a:xfrm>
            <a:custGeom>
              <a:avLst/>
              <a:gdLst/>
              <a:ahLst/>
              <a:cxnLst/>
              <a:rect r="r" b="b" t="t" l="l"/>
              <a:pathLst>
                <a:path h="812800" w="102452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96049" y="38100"/>
              <a:ext cx="83242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132848" y="8120191"/>
            <a:ext cx="8605745" cy="6584448"/>
            <a:chOff x="0" y="0"/>
            <a:chExt cx="1062314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21859" y="4623132"/>
            <a:ext cx="8096483" cy="197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32"/>
              </a:lnSpc>
            </a:pPr>
            <a:r>
              <a:rPr lang="en-US" sz="13492">
                <a:solidFill>
                  <a:srgbClr val="FFFFFF"/>
                </a:solidFill>
                <a:latin typeface="Poppins Semi-Bold"/>
              </a:rPr>
              <a:t>Tracker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8619" y="2762542"/>
            <a:ext cx="8539723" cy="197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32"/>
              </a:lnSpc>
            </a:pPr>
            <a:r>
              <a:rPr lang="en-US" sz="13492">
                <a:solidFill>
                  <a:srgbClr val="53C89B"/>
                </a:solidFill>
                <a:latin typeface="Poppins"/>
              </a:rPr>
              <a:t>Patient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170985" y="-150805"/>
            <a:ext cx="18629969" cy="763533"/>
            <a:chOff x="0" y="0"/>
            <a:chExt cx="4638854" cy="1901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38854" cy="190119"/>
            </a:xfrm>
            <a:custGeom>
              <a:avLst/>
              <a:gdLst/>
              <a:ahLst/>
              <a:cxnLst/>
              <a:rect r="r" b="b" t="t" l="l"/>
              <a:pathLst>
                <a:path h="190119" w="4638854">
                  <a:moveTo>
                    <a:pt x="0" y="0"/>
                  </a:moveTo>
                  <a:lnTo>
                    <a:pt x="4638854" y="0"/>
                  </a:lnTo>
                  <a:lnTo>
                    <a:pt x="4638854" y="190119"/>
                  </a:lnTo>
                  <a:lnTo>
                    <a:pt x="0" y="190119"/>
                  </a:lnTo>
                  <a:close/>
                </a:path>
              </a:pathLst>
            </a:custGeom>
            <a:solidFill>
              <a:srgbClr val="53C89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4638854" cy="161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7493" y="538298"/>
            <a:ext cx="2678953" cy="49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907">
                <a:solidFill>
                  <a:srgbClr val="FFFFFF"/>
                </a:solidFill>
                <a:latin typeface="Canva Sans Bold"/>
              </a:rPr>
              <a:t>Hospital Page 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92620" y="2768345"/>
            <a:ext cx="11564463" cy="6160346"/>
          </a:xfrm>
          <a:custGeom>
            <a:avLst/>
            <a:gdLst/>
            <a:ahLst/>
            <a:cxnLst/>
            <a:rect r="r" b="b" t="t" l="l"/>
            <a:pathLst>
              <a:path h="6160346" w="11564463">
                <a:moveTo>
                  <a:pt x="0" y="0"/>
                </a:moveTo>
                <a:lnTo>
                  <a:pt x="11564463" y="0"/>
                </a:lnTo>
                <a:lnTo>
                  <a:pt x="11564463" y="6160347"/>
                </a:lnTo>
                <a:lnTo>
                  <a:pt x="0" y="6160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" t="-557" r="-3729" b="-28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2154" y="1778380"/>
            <a:ext cx="9162336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anva Sans"/>
              </a:rPr>
              <a:t>1) Hospital  can Search Patient Record by entering the Aadhar Number. </a:t>
            </a:r>
          </a:p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Canva Sans"/>
              </a:rPr>
              <a:t>              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921263" y="5404822"/>
            <a:ext cx="3879413" cy="949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2"/>
              </a:lnSpc>
            </a:pPr>
            <a:r>
              <a:rPr lang="en-US" sz="2751">
                <a:solidFill>
                  <a:srgbClr val="53C89B"/>
                </a:solidFill>
                <a:latin typeface="Canva Sans Bold"/>
              </a:rPr>
              <a:t>Search patient history </a:t>
            </a:r>
          </a:p>
          <a:p>
            <a:pPr algn="ctr">
              <a:lnSpc>
                <a:spcPts val="3852"/>
              </a:lnSpc>
              <a:spcBef>
                <a:spcPct val="0"/>
              </a:spcBef>
            </a:pPr>
            <a:r>
              <a:rPr lang="en-US" sz="2751">
                <a:solidFill>
                  <a:srgbClr val="53C89B"/>
                </a:solidFill>
                <a:latin typeface="Canva Sans Bold"/>
              </a:rPr>
              <a:t>by Aadhar number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3391829" y="2563169"/>
            <a:ext cx="2268423" cy="3510133"/>
          </a:xfrm>
          <a:custGeom>
            <a:avLst/>
            <a:gdLst/>
            <a:ahLst/>
            <a:cxnLst/>
            <a:rect r="r" b="b" t="t" l="l"/>
            <a:pathLst>
              <a:path h="3510133" w="2268423">
                <a:moveTo>
                  <a:pt x="0" y="0"/>
                </a:moveTo>
                <a:lnTo>
                  <a:pt x="2268423" y="0"/>
                </a:lnTo>
                <a:lnTo>
                  <a:pt x="2268423" y="3510133"/>
                </a:lnTo>
                <a:lnTo>
                  <a:pt x="0" y="351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291942">
            <a:off x="13743901" y="5499205"/>
            <a:ext cx="1717429" cy="3245999"/>
          </a:xfrm>
          <a:custGeom>
            <a:avLst/>
            <a:gdLst/>
            <a:ahLst/>
            <a:cxnLst/>
            <a:rect r="r" b="b" t="t" l="l"/>
            <a:pathLst>
              <a:path h="3245999" w="1717429">
                <a:moveTo>
                  <a:pt x="0" y="0"/>
                </a:moveTo>
                <a:lnTo>
                  <a:pt x="1717429" y="0"/>
                </a:lnTo>
                <a:lnTo>
                  <a:pt x="1717429" y="3245999"/>
                </a:lnTo>
                <a:lnTo>
                  <a:pt x="0" y="3245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53252"/>
            <a:ext cx="12620090" cy="6635407"/>
          </a:xfrm>
          <a:custGeom>
            <a:avLst/>
            <a:gdLst/>
            <a:ahLst/>
            <a:cxnLst/>
            <a:rect r="r" b="b" t="t" l="l"/>
            <a:pathLst>
              <a:path h="6635407" w="12620090">
                <a:moveTo>
                  <a:pt x="0" y="0"/>
                </a:moveTo>
                <a:lnTo>
                  <a:pt x="12620090" y="0"/>
                </a:lnTo>
                <a:lnTo>
                  <a:pt x="12620090" y="6635407"/>
                </a:lnTo>
                <a:lnTo>
                  <a:pt x="0" y="6635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32986" y="4738117"/>
            <a:ext cx="5285136" cy="2527256"/>
          </a:xfrm>
          <a:custGeom>
            <a:avLst/>
            <a:gdLst/>
            <a:ahLst/>
            <a:cxnLst/>
            <a:rect r="r" b="b" t="t" l="l"/>
            <a:pathLst>
              <a:path h="2527256" w="5285136">
                <a:moveTo>
                  <a:pt x="0" y="0"/>
                </a:moveTo>
                <a:lnTo>
                  <a:pt x="5285136" y="0"/>
                </a:lnTo>
                <a:lnTo>
                  <a:pt x="5285136" y="2527256"/>
                </a:lnTo>
                <a:lnTo>
                  <a:pt x="0" y="2527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1022" y="538298"/>
            <a:ext cx="2591894" cy="49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907">
                <a:solidFill>
                  <a:srgbClr val="FFFFFF"/>
                </a:solidFill>
                <a:latin typeface="Canva Sans Bold"/>
              </a:rPr>
              <a:t>Hospital Page: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7639" y="1606417"/>
            <a:ext cx="1097851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</a:rPr>
              <a:t> 1)  Hospital can add Record of the patient like Disease name , date of the  treatment , 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</a:rPr>
              <a:t>      Diagnosed By Doctor, Diagnosed By Hospital and also attached the file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58869" y="5450762"/>
            <a:ext cx="5659177" cy="300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</a:pPr>
            <a:r>
              <a:rPr lang="en-US" sz="3351">
                <a:solidFill>
                  <a:srgbClr val="FF914D"/>
                </a:solidFill>
                <a:latin typeface="Canva Sans Bold"/>
              </a:rPr>
              <a:t>Add Record</a:t>
            </a:r>
          </a:p>
          <a:p>
            <a:pPr algn="ctr">
              <a:lnSpc>
                <a:spcPts val="3852"/>
              </a:lnSpc>
            </a:pPr>
            <a:r>
              <a:rPr lang="en-US" sz="2751">
                <a:solidFill>
                  <a:srgbClr val="53C89B"/>
                </a:solidFill>
                <a:latin typeface="Canva Sans Bold"/>
              </a:rPr>
              <a:t>1) </a:t>
            </a:r>
            <a:r>
              <a:rPr lang="en-US" sz="2751">
                <a:solidFill>
                  <a:srgbClr val="53C89B"/>
                </a:solidFill>
                <a:latin typeface="Canva Sans Bold"/>
              </a:rPr>
              <a:t>Disease name </a:t>
            </a:r>
          </a:p>
          <a:p>
            <a:pPr algn="ctr">
              <a:lnSpc>
                <a:spcPts val="3852"/>
              </a:lnSpc>
            </a:pPr>
            <a:r>
              <a:rPr lang="en-US" sz="2751">
                <a:solidFill>
                  <a:srgbClr val="53C89B"/>
                </a:solidFill>
                <a:latin typeface="Canva Sans Bold"/>
              </a:rPr>
              <a:t>               2) Diagnosed By Doctor </a:t>
            </a:r>
          </a:p>
          <a:p>
            <a:pPr algn="ctr">
              <a:lnSpc>
                <a:spcPts val="3852"/>
              </a:lnSpc>
            </a:pPr>
            <a:r>
              <a:rPr lang="en-US" sz="2751">
                <a:solidFill>
                  <a:srgbClr val="53C89B"/>
                </a:solidFill>
                <a:latin typeface="Canva Sans Bold"/>
              </a:rPr>
              <a:t>    3) </a:t>
            </a:r>
            <a:r>
              <a:rPr lang="en-US" sz="2751">
                <a:solidFill>
                  <a:srgbClr val="53C89B"/>
                </a:solidFill>
                <a:latin typeface="Canva Sans Bold"/>
              </a:rPr>
              <a:t>Aadhar Number</a:t>
            </a:r>
          </a:p>
          <a:p>
            <a:pPr algn="ctr">
              <a:lnSpc>
                <a:spcPts val="3852"/>
              </a:lnSpc>
            </a:pPr>
            <a:r>
              <a:rPr lang="en-US" sz="2751">
                <a:solidFill>
                  <a:srgbClr val="53C89B"/>
                </a:solidFill>
                <a:latin typeface="Canva Sans Bold"/>
              </a:rPr>
              <a:t>      4) Attached the file </a:t>
            </a:r>
          </a:p>
          <a:p>
            <a:pPr algn="ctr">
              <a:lnSpc>
                <a:spcPts val="3852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35313" y="6407209"/>
            <a:ext cx="3037746" cy="858163"/>
          </a:xfrm>
          <a:custGeom>
            <a:avLst/>
            <a:gdLst/>
            <a:ahLst/>
            <a:cxnLst/>
            <a:rect r="r" b="b" t="t" l="l"/>
            <a:pathLst>
              <a:path h="858163" w="3037746">
                <a:moveTo>
                  <a:pt x="0" y="0"/>
                </a:moveTo>
                <a:lnTo>
                  <a:pt x="3037746" y="0"/>
                </a:lnTo>
                <a:lnTo>
                  <a:pt x="3037746" y="858164"/>
                </a:lnTo>
                <a:lnTo>
                  <a:pt x="0" y="858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374" y="3542738"/>
            <a:ext cx="10542082" cy="5715562"/>
          </a:xfrm>
          <a:custGeom>
            <a:avLst/>
            <a:gdLst/>
            <a:ahLst/>
            <a:cxnLst/>
            <a:rect r="r" b="b" t="t" l="l"/>
            <a:pathLst>
              <a:path h="5715562" w="10542082">
                <a:moveTo>
                  <a:pt x="0" y="0"/>
                </a:moveTo>
                <a:lnTo>
                  <a:pt x="10542082" y="0"/>
                </a:lnTo>
                <a:lnTo>
                  <a:pt x="10542082" y="5715562"/>
                </a:lnTo>
                <a:lnTo>
                  <a:pt x="0" y="5715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" t="-548" r="-3729" b="-10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2128">
            <a:off x="7542120" y="6221865"/>
            <a:ext cx="4438008" cy="1342498"/>
          </a:xfrm>
          <a:custGeom>
            <a:avLst/>
            <a:gdLst/>
            <a:ahLst/>
            <a:cxnLst/>
            <a:rect r="r" b="b" t="t" l="l"/>
            <a:pathLst>
              <a:path h="1342498" w="4438008">
                <a:moveTo>
                  <a:pt x="0" y="0"/>
                </a:moveTo>
                <a:lnTo>
                  <a:pt x="4438008" y="0"/>
                </a:lnTo>
                <a:lnTo>
                  <a:pt x="4438008" y="1342498"/>
                </a:lnTo>
                <a:lnTo>
                  <a:pt x="0" y="134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20873" y="3808128"/>
            <a:ext cx="3120779" cy="4558311"/>
          </a:xfrm>
          <a:custGeom>
            <a:avLst/>
            <a:gdLst/>
            <a:ahLst/>
            <a:cxnLst/>
            <a:rect r="r" b="b" t="t" l="l"/>
            <a:pathLst>
              <a:path h="4558311" w="3120779">
                <a:moveTo>
                  <a:pt x="0" y="0"/>
                </a:moveTo>
                <a:lnTo>
                  <a:pt x="3120778" y="0"/>
                </a:lnTo>
                <a:lnTo>
                  <a:pt x="3120778" y="4558311"/>
                </a:lnTo>
                <a:lnTo>
                  <a:pt x="0" y="4558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822" r="0" b="-3582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0366" y="538298"/>
            <a:ext cx="3793207" cy="49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sz="2907">
                <a:solidFill>
                  <a:srgbClr val="FFFFFF"/>
                </a:solidFill>
                <a:latin typeface="Canva Sans Bold"/>
              </a:rPr>
              <a:t>Add Patient Record 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9975" y="1691291"/>
            <a:ext cx="9904691" cy="158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1"/>
              </a:lnSpc>
            </a:pPr>
            <a:r>
              <a:rPr lang="en-US" sz="2272">
                <a:solidFill>
                  <a:srgbClr val="FFFFFF"/>
                </a:solidFill>
                <a:latin typeface="Canva Sans"/>
              </a:rPr>
              <a:t>1) When  Hospital  update the patient record Patient received an Email. </a:t>
            </a:r>
          </a:p>
          <a:p>
            <a:pPr algn="l">
              <a:lnSpc>
                <a:spcPts val="3181"/>
              </a:lnSpc>
            </a:pPr>
            <a:r>
              <a:rPr lang="en-US" sz="2272">
                <a:solidFill>
                  <a:srgbClr val="FFFFFF"/>
                </a:solidFill>
                <a:latin typeface="Canva Sans"/>
              </a:rPr>
              <a:t> Email contain  doctor name and hospital name</a:t>
            </a:r>
            <a:r>
              <a:rPr lang="en-US" sz="2272">
                <a:solidFill>
                  <a:srgbClr val="FFFFFF"/>
                </a:solidFill>
                <a:latin typeface="Canva Sans"/>
              </a:rPr>
              <a:t> </a:t>
            </a:r>
          </a:p>
          <a:p>
            <a:pPr algn="ctr">
              <a:lnSpc>
                <a:spcPts val="3181"/>
              </a:lnSpc>
            </a:pPr>
            <a:r>
              <a:rPr lang="en-US" sz="2272">
                <a:solidFill>
                  <a:srgbClr val="FFFFFF"/>
                </a:solidFill>
                <a:latin typeface="Canva Sans"/>
              </a:rPr>
              <a:t>              </a:t>
            </a:r>
          </a:p>
          <a:p>
            <a:pPr algn="l">
              <a:lnSpc>
                <a:spcPts val="318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770456" y="2828809"/>
            <a:ext cx="5226034" cy="83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1"/>
              </a:lnSpc>
              <a:spcBef>
                <a:spcPct val="0"/>
              </a:spcBef>
            </a:pPr>
            <a:r>
              <a:rPr lang="en-US" sz="2429">
                <a:solidFill>
                  <a:srgbClr val="53C89B"/>
                </a:solidFill>
                <a:latin typeface="Canva Sans Bold"/>
              </a:rPr>
              <a:t>Patient Record Updated Email receive by Patient 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6939" y="2669270"/>
            <a:ext cx="13407931" cy="7153773"/>
          </a:xfrm>
          <a:custGeom>
            <a:avLst/>
            <a:gdLst/>
            <a:ahLst/>
            <a:cxnLst/>
            <a:rect r="r" b="b" t="t" l="l"/>
            <a:pathLst>
              <a:path h="7153773" w="13407931">
                <a:moveTo>
                  <a:pt x="0" y="0"/>
                </a:moveTo>
                <a:lnTo>
                  <a:pt x="13407930" y="0"/>
                </a:lnTo>
                <a:lnTo>
                  <a:pt x="13407930" y="7153773"/>
                </a:lnTo>
                <a:lnTo>
                  <a:pt x="0" y="7153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1" t="-13" r="-6894" b="-30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2622" y="376578"/>
            <a:ext cx="3348633" cy="46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8"/>
              </a:lnSpc>
              <a:spcBef>
                <a:spcPct val="0"/>
              </a:spcBef>
            </a:pPr>
            <a:r>
              <a:rPr lang="en-US" sz="2763">
                <a:solidFill>
                  <a:srgbClr val="FFFFFF"/>
                </a:solidFill>
                <a:latin typeface="Canva Sans Bold"/>
              </a:rPr>
              <a:t> Admin Dashboard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30593"/>
            <a:ext cx="9266983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Admin  can register a hospital  which have a license number and government approved.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962842"/>
            <a:ext cx="952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12680"/>
            <a:ext cx="858738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BFBFB"/>
                </a:solidFill>
                <a:latin typeface="Canva Sans"/>
              </a:rPr>
              <a:t>After  hospital registration hospitals get their username and password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7718" y="2589108"/>
            <a:ext cx="11419019" cy="6258947"/>
          </a:xfrm>
          <a:custGeom>
            <a:avLst/>
            <a:gdLst/>
            <a:ahLst/>
            <a:cxnLst/>
            <a:rect r="r" b="b" t="t" l="l"/>
            <a:pathLst>
              <a:path h="6258947" w="11419019">
                <a:moveTo>
                  <a:pt x="0" y="0"/>
                </a:moveTo>
                <a:lnTo>
                  <a:pt x="11419019" y="0"/>
                </a:lnTo>
                <a:lnTo>
                  <a:pt x="11419019" y="6258947"/>
                </a:lnTo>
                <a:lnTo>
                  <a:pt x="0" y="6258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" t="0" r="-3333" b="-26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90379" y="4108420"/>
            <a:ext cx="1687048" cy="2557550"/>
          </a:xfrm>
          <a:custGeom>
            <a:avLst/>
            <a:gdLst/>
            <a:ahLst/>
            <a:cxnLst/>
            <a:rect r="r" b="b" t="t" l="l"/>
            <a:pathLst>
              <a:path h="2557550" w="1687048">
                <a:moveTo>
                  <a:pt x="0" y="0"/>
                </a:moveTo>
                <a:lnTo>
                  <a:pt x="1687048" y="0"/>
                </a:lnTo>
                <a:lnTo>
                  <a:pt x="1687048" y="2557551"/>
                </a:lnTo>
                <a:lnTo>
                  <a:pt x="0" y="25575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56454" y="3501501"/>
            <a:ext cx="2603738" cy="2904779"/>
          </a:xfrm>
          <a:custGeom>
            <a:avLst/>
            <a:gdLst/>
            <a:ahLst/>
            <a:cxnLst/>
            <a:rect r="r" b="b" t="t" l="l"/>
            <a:pathLst>
              <a:path h="2904779" w="2603738">
                <a:moveTo>
                  <a:pt x="0" y="0"/>
                </a:moveTo>
                <a:lnTo>
                  <a:pt x="2603738" y="0"/>
                </a:lnTo>
                <a:lnTo>
                  <a:pt x="2603738" y="2904779"/>
                </a:lnTo>
                <a:lnTo>
                  <a:pt x="0" y="2904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7718" y="463218"/>
            <a:ext cx="4063375" cy="565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9"/>
              </a:lnSpc>
              <a:spcBef>
                <a:spcPct val="0"/>
              </a:spcBef>
            </a:pPr>
            <a:r>
              <a:rPr lang="en-US" sz="3306">
                <a:solidFill>
                  <a:srgbClr val="FFFFFF"/>
                </a:solidFill>
                <a:latin typeface="Canva Sans Bold"/>
              </a:rPr>
              <a:t>Patient Dashboard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60133"/>
            <a:ext cx="8653924" cy="33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5"/>
              </a:lnSpc>
              <a:spcBef>
                <a:spcPct val="0"/>
              </a:spcBef>
            </a:pPr>
            <a:r>
              <a:rPr lang="en-US" sz="1946">
                <a:solidFill>
                  <a:srgbClr val="FFFFFF"/>
                </a:solidFill>
                <a:latin typeface="Canva Sans"/>
              </a:rPr>
              <a:t>1) Patient only see  their medical record  and also download attached file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57488" y="2625487"/>
            <a:ext cx="4485204" cy="86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21"/>
              </a:lnSpc>
            </a:pPr>
            <a:r>
              <a:rPr lang="en-US" sz="2515">
                <a:solidFill>
                  <a:srgbClr val="53C89B"/>
                </a:solidFill>
                <a:latin typeface="Canva Sans Bold"/>
              </a:rPr>
              <a:t>Patient download  file of the </a:t>
            </a:r>
          </a:p>
          <a:p>
            <a:pPr algn="ct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53C89B"/>
                </a:solidFill>
                <a:latin typeface="Canva Sans Bold"/>
              </a:rPr>
              <a:t>medical record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15027" y="5330045"/>
            <a:ext cx="4319111" cy="86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21"/>
              </a:lnSpc>
            </a:pPr>
            <a:r>
              <a:rPr lang="en-US" sz="2515">
                <a:solidFill>
                  <a:srgbClr val="53C89B"/>
                </a:solidFill>
                <a:latin typeface="Canva Sans Bold"/>
              </a:rPr>
              <a:t>Patient only read data they </a:t>
            </a:r>
          </a:p>
          <a:p>
            <a:pPr algn="r">
              <a:lnSpc>
                <a:spcPts val="3521"/>
              </a:lnSpc>
              <a:spcBef>
                <a:spcPct val="0"/>
              </a:spcBef>
            </a:pPr>
            <a:r>
              <a:rPr lang="en-US" sz="2515">
                <a:solidFill>
                  <a:srgbClr val="53C89B"/>
                </a:solidFill>
                <a:latin typeface="Canva Sans Bold"/>
              </a:rPr>
              <a:t>cannot update the data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114" y="2403032"/>
            <a:ext cx="12643508" cy="7507133"/>
          </a:xfrm>
          <a:custGeom>
            <a:avLst/>
            <a:gdLst/>
            <a:ahLst/>
            <a:cxnLst/>
            <a:rect r="r" b="b" t="t" l="l"/>
            <a:pathLst>
              <a:path h="7507133" w="12643508">
                <a:moveTo>
                  <a:pt x="0" y="0"/>
                </a:moveTo>
                <a:lnTo>
                  <a:pt x="12643508" y="0"/>
                </a:lnTo>
                <a:lnTo>
                  <a:pt x="12643508" y="7507133"/>
                </a:lnTo>
                <a:lnTo>
                  <a:pt x="0" y="7507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06" t="0" r="-7506" b="-18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76303" y="5397426"/>
            <a:ext cx="3208536" cy="906412"/>
          </a:xfrm>
          <a:custGeom>
            <a:avLst/>
            <a:gdLst/>
            <a:ahLst/>
            <a:cxnLst/>
            <a:rect r="r" b="b" t="t" l="l"/>
            <a:pathLst>
              <a:path h="906412" w="3208536">
                <a:moveTo>
                  <a:pt x="0" y="0"/>
                </a:moveTo>
                <a:lnTo>
                  <a:pt x="3208537" y="0"/>
                </a:lnTo>
                <a:lnTo>
                  <a:pt x="3208537" y="906411"/>
                </a:lnTo>
                <a:lnTo>
                  <a:pt x="0" y="906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12445">
            <a:off x="6705694" y="7536232"/>
            <a:ext cx="1289520" cy="1438613"/>
          </a:xfrm>
          <a:custGeom>
            <a:avLst/>
            <a:gdLst/>
            <a:ahLst/>
            <a:cxnLst/>
            <a:rect r="r" b="b" t="t" l="l"/>
            <a:pathLst>
              <a:path h="1438613" w="1289520">
                <a:moveTo>
                  <a:pt x="0" y="0"/>
                </a:moveTo>
                <a:lnTo>
                  <a:pt x="1289520" y="0"/>
                </a:lnTo>
                <a:lnTo>
                  <a:pt x="1289520" y="1438613"/>
                </a:lnTo>
                <a:lnTo>
                  <a:pt x="0" y="1438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3273" y="328294"/>
            <a:ext cx="481072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Canva Sans Bold"/>
              </a:rPr>
              <a:t>Blood Search Dashboard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3163" y="990600"/>
            <a:ext cx="1546637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</a:rPr>
              <a:t>1) Every user of the patient tracker can search for nearby blood banks or donors by entering their Taluka and District.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764" y="1504315"/>
            <a:ext cx="1496248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</a:rPr>
              <a:t>2) </a:t>
            </a:r>
            <a:r>
              <a:rPr lang="en-US" sz="2099">
                <a:solidFill>
                  <a:srgbClr val="FFFFFF"/>
                </a:solidFill>
                <a:latin typeface="Canva Sans"/>
              </a:rPr>
              <a:t>Users can search for any blood group nearby and also obtain the name and mobile number of donors.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72208" y="4555887"/>
            <a:ext cx="4691787" cy="2522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2"/>
              </a:lnSpc>
            </a:pPr>
            <a:r>
              <a:rPr lang="en-US" sz="3351">
                <a:solidFill>
                  <a:srgbClr val="FF914D"/>
                </a:solidFill>
                <a:latin typeface="Canva Sans Bold"/>
              </a:rPr>
              <a:t>Blood Search Using</a:t>
            </a:r>
          </a:p>
          <a:p>
            <a:pPr algn="ctr">
              <a:lnSpc>
                <a:spcPts val="3852"/>
              </a:lnSpc>
            </a:pPr>
            <a:r>
              <a:rPr lang="en-US" sz="2751">
                <a:solidFill>
                  <a:srgbClr val="53C89B"/>
                </a:solidFill>
                <a:latin typeface="Canva Sans Bold"/>
              </a:rPr>
              <a:t>            1) </a:t>
            </a:r>
            <a:r>
              <a:rPr lang="en-US" sz="2751">
                <a:solidFill>
                  <a:srgbClr val="53C89B"/>
                </a:solidFill>
                <a:latin typeface="Canva Sans Bold"/>
              </a:rPr>
              <a:t>Blood Group </a:t>
            </a:r>
          </a:p>
          <a:p>
            <a:pPr algn="ctr">
              <a:lnSpc>
                <a:spcPts val="3852"/>
              </a:lnSpc>
            </a:pPr>
            <a:r>
              <a:rPr lang="en-US" sz="2751">
                <a:solidFill>
                  <a:srgbClr val="53C89B"/>
                </a:solidFill>
                <a:latin typeface="Canva Sans Bold"/>
              </a:rPr>
              <a:t>2) </a:t>
            </a:r>
            <a:r>
              <a:rPr lang="en-US" sz="2751">
                <a:solidFill>
                  <a:srgbClr val="53C89B"/>
                </a:solidFill>
                <a:latin typeface="Canva Sans Bold"/>
              </a:rPr>
              <a:t>Taluka</a:t>
            </a:r>
          </a:p>
          <a:p>
            <a:pPr algn="ctr">
              <a:lnSpc>
                <a:spcPts val="3852"/>
              </a:lnSpc>
            </a:pPr>
            <a:r>
              <a:rPr lang="en-US" sz="2751">
                <a:solidFill>
                  <a:srgbClr val="53C89B"/>
                </a:solidFill>
                <a:latin typeface="Canva Sans Bold"/>
              </a:rPr>
              <a:t>  3) </a:t>
            </a:r>
            <a:r>
              <a:rPr lang="en-US" sz="2751">
                <a:solidFill>
                  <a:srgbClr val="53C89B"/>
                </a:solidFill>
                <a:latin typeface="Canva Sans Bold"/>
              </a:rPr>
              <a:t>District</a:t>
            </a:r>
          </a:p>
          <a:p>
            <a:pPr algn="ctr">
              <a:lnSpc>
                <a:spcPts val="385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049933" y="8927220"/>
            <a:ext cx="7717870" cy="46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2"/>
              </a:lnSpc>
              <a:spcBef>
                <a:spcPct val="0"/>
              </a:spcBef>
            </a:pPr>
            <a:r>
              <a:rPr lang="en-US" sz="2751">
                <a:solidFill>
                  <a:srgbClr val="53C89B"/>
                </a:solidFill>
                <a:latin typeface="Canva Sans Bold"/>
              </a:rPr>
              <a:t>name and mobile number of available donors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2068" y="4657221"/>
            <a:ext cx="8627232" cy="5382524"/>
          </a:xfrm>
          <a:custGeom>
            <a:avLst/>
            <a:gdLst/>
            <a:ahLst/>
            <a:cxnLst/>
            <a:rect r="r" b="b" t="t" l="l"/>
            <a:pathLst>
              <a:path h="5382524" w="8627232">
                <a:moveTo>
                  <a:pt x="0" y="0"/>
                </a:moveTo>
                <a:lnTo>
                  <a:pt x="8627232" y="0"/>
                </a:lnTo>
                <a:lnTo>
                  <a:pt x="8627232" y="5382524"/>
                </a:lnTo>
                <a:lnTo>
                  <a:pt x="0" y="5382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67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69384"/>
            <a:ext cx="14740847" cy="699725"/>
          </a:xfrm>
          <a:custGeom>
            <a:avLst/>
            <a:gdLst/>
            <a:ahLst/>
            <a:cxnLst/>
            <a:rect r="r" b="b" t="t" l="l"/>
            <a:pathLst>
              <a:path h="699725" w="14740847">
                <a:moveTo>
                  <a:pt x="0" y="0"/>
                </a:moveTo>
                <a:lnTo>
                  <a:pt x="14740847" y="0"/>
                </a:lnTo>
                <a:lnTo>
                  <a:pt x="14740847" y="699725"/>
                </a:lnTo>
                <a:lnTo>
                  <a:pt x="0" y="699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0109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508756">
            <a:off x="11382886" y="3099009"/>
            <a:ext cx="1948659" cy="1442008"/>
          </a:xfrm>
          <a:custGeom>
            <a:avLst/>
            <a:gdLst/>
            <a:ahLst/>
            <a:cxnLst/>
            <a:rect r="r" b="b" t="t" l="l"/>
            <a:pathLst>
              <a:path h="1442008" w="1948659">
                <a:moveTo>
                  <a:pt x="0" y="0"/>
                </a:moveTo>
                <a:lnTo>
                  <a:pt x="1948659" y="0"/>
                </a:lnTo>
                <a:lnTo>
                  <a:pt x="1948659" y="1442008"/>
                </a:lnTo>
                <a:lnTo>
                  <a:pt x="0" y="1442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81341" y="3321559"/>
            <a:ext cx="6758345" cy="949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2"/>
              </a:lnSpc>
            </a:pPr>
            <a:r>
              <a:rPr lang="en-US" sz="2751">
                <a:solidFill>
                  <a:srgbClr val="FF5757"/>
                </a:solidFill>
                <a:latin typeface="Canva Sans Bold"/>
              </a:rPr>
              <a:t>After clicking on  LOGOUT  button  user </a:t>
            </a:r>
          </a:p>
          <a:p>
            <a:pPr algn="ctr">
              <a:lnSpc>
                <a:spcPts val="3852"/>
              </a:lnSpc>
              <a:spcBef>
                <a:spcPct val="0"/>
              </a:spcBef>
            </a:pPr>
            <a:r>
              <a:rPr lang="en-US" sz="2751">
                <a:solidFill>
                  <a:srgbClr val="FF5757"/>
                </a:solidFill>
                <a:latin typeface="Canva Sans Bold"/>
              </a:rPr>
              <a:t> will be redirected to the login page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2161520"/>
          </a:xfrm>
          <a:custGeom>
            <a:avLst/>
            <a:gdLst/>
            <a:ahLst/>
            <a:cxnLst/>
            <a:rect r="r" b="b" t="t" l="l"/>
            <a:pathLst>
              <a:path h="12161520" w="18288000">
                <a:moveTo>
                  <a:pt x="0" y="0"/>
                </a:moveTo>
                <a:lnTo>
                  <a:pt x="18288000" y="0"/>
                </a:lnTo>
                <a:lnTo>
                  <a:pt x="18288000" y="12161520"/>
                </a:lnTo>
                <a:lnTo>
                  <a:pt x="0" y="12161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920" y="645752"/>
            <a:ext cx="321677" cy="382948"/>
          </a:xfrm>
          <a:custGeom>
            <a:avLst/>
            <a:gdLst/>
            <a:ahLst/>
            <a:cxnLst/>
            <a:rect r="r" b="b" t="t" l="l"/>
            <a:pathLst>
              <a:path h="382948" w="321677">
                <a:moveTo>
                  <a:pt x="0" y="0"/>
                </a:moveTo>
                <a:lnTo>
                  <a:pt x="321677" y="0"/>
                </a:lnTo>
                <a:lnTo>
                  <a:pt x="321677" y="382948"/>
                </a:lnTo>
                <a:lnTo>
                  <a:pt x="0" y="382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75668" y="2078540"/>
            <a:ext cx="6948037" cy="6706149"/>
            <a:chOff x="0" y="0"/>
            <a:chExt cx="6911432" cy="66708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12702" cy="6670818"/>
            </a:xfrm>
            <a:custGeom>
              <a:avLst/>
              <a:gdLst/>
              <a:ahLst/>
              <a:cxnLst/>
              <a:rect r="r" b="b" t="t" l="l"/>
              <a:pathLst>
                <a:path h="6670818" w="6912702">
                  <a:moveTo>
                    <a:pt x="6514716" y="0"/>
                  </a:moveTo>
                  <a:lnTo>
                    <a:pt x="396716" y="0"/>
                  </a:lnTo>
                  <a:cubicBezTo>
                    <a:pt x="176933" y="0"/>
                    <a:pt x="0" y="170773"/>
                    <a:pt x="0" y="382905"/>
                  </a:cubicBezTo>
                  <a:lnTo>
                    <a:pt x="0" y="6289248"/>
                  </a:lnTo>
                  <a:cubicBezTo>
                    <a:pt x="0" y="6500045"/>
                    <a:pt x="176933" y="6670818"/>
                    <a:pt x="396716" y="6670818"/>
                  </a:cubicBezTo>
                  <a:lnTo>
                    <a:pt x="6516098" y="6670818"/>
                  </a:lnTo>
                  <a:cubicBezTo>
                    <a:pt x="6734500" y="6670818"/>
                    <a:pt x="6912702" y="6500045"/>
                    <a:pt x="6912702" y="6287913"/>
                  </a:cubicBezTo>
                  <a:lnTo>
                    <a:pt x="6912702" y="382905"/>
                  </a:lnTo>
                  <a:cubicBezTo>
                    <a:pt x="6911432" y="170773"/>
                    <a:pt x="6734500" y="0"/>
                    <a:pt x="6514716" y="0"/>
                  </a:cubicBezTo>
                  <a:close/>
                </a:path>
              </a:pathLst>
            </a:custGeom>
            <a:blipFill>
              <a:blip r:embed="rId4"/>
              <a:stretch>
                <a:fillRect l="-25881" t="0" r="-2588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77949" y="2479717"/>
            <a:ext cx="9445156" cy="5855599"/>
            <a:chOff x="0" y="0"/>
            <a:chExt cx="2351840" cy="14580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51840" cy="1458041"/>
            </a:xfrm>
            <a:custGeom>
              <a:avLst/>
              <a:gdLst/>
              <a:ahLst/>
              <a:cxnLst/>
              <a:rect r="r" b="b" t="t" l="l"/>
              <a:pathLst>
                <a:path h="1458041" w="2351840">
                  <a:moveTo>
                    <a:pt x="27049" y="0"/>
                  </a:moveTo>
                  <a:lnTo>
                    <a:pt x="2324791" y="0"/>
                  </a:lnTo>
                  <a:cubicBezTo>
                    <a:pt x="2339729" y="0"/>
                    <a:pt x="2351840" y="12110"/>
                    <a:pt x="2351840" y="27049"/>
                  </a:cubicBezTo>
                  <a:lnTo>
                    <a:pt x="2351840" y="1430992"/>
                  </a:lnTo>
                  <a:cubicBezTo>
                    <a:pt x="2351840" y="1445931"/>
                    <a:pt x="2339729" y="1458041"/>
                    <a:pt x="2324791" y="1458041"/>
                  </a:cubicBezTo>
                  <a:lnTo>
                    <a:pt x="27049" y="1458041"/>
                  </a:lnTo>
                  <a:cubicBezTo>
                    <a:pt x="12110" y="1458041"/>
                    <a:pt x="0" y="1445931"/>
                    <a:pt x="0" y="1430992"/>
                  </a:cubicBezTo>
                  <a:lnTo>
                    <a:pt x="0" y="27049"/>
                  </a:lnTo>
                  <a:cubicBezTo>
                    <a:pt x="0" y="12110"/>
                    <a:pt x="12110" y="0"/>
                    <a:pt x="27049" y="0"/>
                  </a:cubicBezTo>
                  <a:close/>
                </a:path>
              </a:pathLst>
            </a:custGeom>
            <a:solidFill>
              <a:srgbClr val="53C89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2351840" cy="1429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132848" y="8120191"/>
            <a:ext cx="8605745" cy="6584448"/>
            <a:chOff x="0" y="0"/>
            <a:chExt cx="1062314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45846" y="8120191"/>
            <a:ext cx="8605745" cy="6584448"/>
            <a:chOff x="0" y="0"/>
            <a:chExt cx="1062314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9123" y="703622"/>
            <a:ext cx="3206416" cy="2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9"/>
              </a:lnSpc>
            </a:pPr>
            <a:r>
              <a:rPr lang="en-US" sz="1999" spc="165">
                <a:solidFill>
                  <a:srgbClr val="FFFFFF"/>
                </a:solidFill>
                <a:latin typeface="Poppins"/>
              </a:rPr>
              <a:t>WARDIERE MEDICAL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78662" y="5679409"/>
            <a:ext cx="7721460" cy="2109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14"/>
              </a:lnSpc>
              <a:spcBef>
                <a:spcPct val="0"/>
              </a:spcBef>
            </a:pPr>
            <a:r>
              <a:rPr lang="en-US" sz="2367">
                <a:solidFill>
                  <a:srgbClr val="222222"/>
                </a:solidFill>
                <a:latin typeface="Poppins"/>
              </a:rPr>
              <a:t>At Patient Tracker, our mission is to provide a seamless experience for healthcare professionals and patients alike, ensuring efficient management of medical records and facilitating access to life-saving blood supplies.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53816" y="3292840"/>
            <a:ext cx="7112283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25"/>
              </a:lnSpc>
            </a:pPr>
            <a:r>
              <a:rPr lang="en-US" sz="6500">
                <a:solidFill>
                  <a:srgbClr val="0F3157"/>
                </a:solidFill>
                <a:latin typeface="Poppins Bold"/>
              </a:rPr>
              <a:t>About Patient Tracker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4081" y="1342254"/>
            <a:ext cx="15398754" cy="8200768"/>
          </a:xfrm>
          <a:custGeom>
            <a:avLst/>
            <a:gdLst/>
            <a:ahLst/>
            <a:cxnLst/>
            <a:rect r="r" b="b" t="t" l="l"/>
            <a:pathLst>
              <a:path h="8200768" w="15398754">
                <a:moveTo>
                  <a:pt x="0" y="0"/>
                </a:moveTo>
                <a:lnTo>
                  <a:pt x="15398755" y="0"/>
                </a:lnTo>
                <a:lnTo>
                  <a:pt x="15398755" y="8200768"/>
                </a:lnTo>
                <a:lnTo>
                  <a:pt x="0" y="820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07" t="0" r="-4200" b="-58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5050" y="235514"/>
            <a:ext cx="2411492" cy="52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FFFFFF"/>
                </a:solidFill>
                <a:latin typeface="Canva Sans Bold"/>
              </a:rPr>
              <a:t>Home Page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2520" y="1497702"/>
            <a:ext cx="13112461" cy="7760598"/>
          </a:xfrm>
          <a:custGeom>
            <a:avLst/>
            <a:gdLst/>
            <a:ahLst/>
            <a:cxnLst/>
            <a:rect r="r" b="b" t="t" l="l"/>
            <a:pathLst>
              <a:path h="7760598" w="13112461">
                <a:moveTo>
                  <a:pt x="0" y="0"/>
                </a:moveTo>
                <a:lnTo>
                  <a:pt x="13112461" y="0"/>
                </a:lnTo>
                <a:lnTo>
                  <a:pt x="13112461" y="7760598"/>
                </a:lnTo>
                <a:lnTo>
                  <a:pt x="0" y="7760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45" t="0" r="-10245" b="-38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34563"/>
            <a:ext cx="5442042" cy="5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2"/>
              </a:lnSpc>
              <a:spcBef>
                <a:spcPct val="0"/>
              </a:spcBef>
            </a:pPr>
            <a:r>
              <a:rPr lang="en-US" sz="3359">
                <a:solidFill>
                  <a:srgbClr val="FFFFFF"/>
                </a:solidFill>
                <a:latin typeface="Canva Sans Bold"/>
              </a:rPr>
              <a:t>Registration Page 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13762"/>
            <a:ext cx="7936656" cy="7072038"/>
          </a:xfrm>
          <a:custGeom>
            <a:avLst/>
            <a:gdLst/>
            <a:ahLst/>
            <a:cxnLst/>
            <a:rect r="r" b="b" t="t" l="l"/>
            <a:pathLst>
              <a:path h="7072038" w="7936656">
                <a:moveTo>
                  <a:pt x="0" y="0"/>
                </a:moveTo>
                <a:lnTo>
                  <a:pt x="7936656" y="0"/>
                </a:lnTo>
                <a:lnTo>
                  <a:pt x="7936656" y="7072038"/>
                </a:lnTo>
                <a:lnTo>
                  <a:pt x="0" y="707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598" t="0" r="-42803" b="-31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8677" y="5451954"/>
            <a:ext cx="3428727" cy="968615"/>
          </a:xfrm>
          <a:custGeom>
            <a:avLst/>
            <a:gdLst/>
            <a:ahLst/>
            <a:cxnLst/>
            <a:rect r="r" b="b" t="t" l="l"/>
            <a:pathLst>
              <a:path h="968615" w="3428727">
                <a:moveTo>
                  <a:pt x="0" y="0"/>
                </a:moveTo>
                <a:lnTo>
                  <a:pt x="3428727" y="0"/>
                </a:lnTo>
                <a:lnTo>
                  <a:pt x="3428727" y="968615"/>
                </a:lnTo>
                <a:lnTo>
                  <a:pt x="0" y="968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46491" y="3255356"/>
            <a:ext cx="4248183" cy="6794979"/>
          </a:xfrm>
          <a:custGeom>
            <a:avLst/>
            <a:gdLst/>
            <a:ahLst/>
            <a:cxnLst/>
            <a:rect r="r" b="b" t="t" l="l"/>
            <a:pathLst>
              <a:path h="6794979" w="4248183">
                <a:moveTo>
                  <a:pt x="0" y="0"/>
                </a:moveTo>
                <a:lnTo>
                  <a:pt x="4248184" y="0"/>
                </a:lnTo>
                <a:lnTo>
                  <a:pt x="4248184" y="6794979"/>
                </a:lnTo>
                <a:lnTo>
                  <a:pt x="0" y="6794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588" r="0" b="-3180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4923" y="357900"/>
            <a:ext cx="4345731" cy="52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4"/>
              </a:lnSpc>
              <a:spcBef>
                <a:spcPct val="0"/>
              </a:spcBef>
            </a:pPr>
            <a:r>
              <a:rPr lang="en-US" sz="3103">
                <a:solidFill>
                  <a:srgbClr val="FFFFFF"/>
                </a:solidFill>
                <a:latin typeface="Canva Sans Bold"/>
              </a:rPr>
              <a:t>Registration Process :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95459"/>
            <a:ext cx="1252216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Enter your 12-digit Aadhaar number in the specified field. Double-check to ensure the number is correct.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13949"/>
            <a:ext cx="1684412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Click on the option to generate an OTP (One-Time Password). This OTP will be sent to the email id registered with your Aadhaar card.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         </a:t>
            </a:r>
            <a:r>
              <a:rPr lang="en-US" sz="1899">
                <a:solidFill>
                  <a:srgbClr val="FFFFFF"/>
                </a:solidFill>
                <a:latin typeface="Canva Sans"/>
              </a:rPr>
              <a:t>Enter the OTP received on your email id in the provided field.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16079" y="2692826"/>
            <a:ext cx="2934772" cy="38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  <a:spcBef>
                <a:spcPct val="0"/>
              </a:spcBef>
            </a:pPr>
            <a:r>
              <a:rPr lang="en-US" sz="2299">
                <a:solidFill>
                  <a:srgbClr val="FF5757"/>
                </a:solidFill>
                <a:latin typeface="Canva Sans Bold"/>
              </a:rPr>
              <a:t>OTP  receive by User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82106"/>
            <a:ext cx="9630698" cy="6421941"/>
          </a:xfrm>
          <a:custGeom>
            <a:avLst/>
            <a:gdLst/>
            <a:ahLst/>
            <a:cxnLst/>
            <a:rect r="r" b="b" t="t" l="l"/>
            <a:pathLst>
              <a:path h="6421941" w="9630698">
                <a:moveTo>
                  <a:pt x="0" y="0"/>
                </a:moveTo>
                <a:lnTo>
                  <a:pt x="9630698" y="0"/>
                </a:lnTo>
                <a:lnTo>
                  <a:pt x="9630698" y="6421941"/>
                </a:lnTo>
                <a:lnTo>
                  <a:pt x="0" y="642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111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69753">
            <a:off x="9417860" y="1691087"/>
            <a:ext cx="3531317" cy="3939603"/>
          </a:xfrm>
          <a:custGeom>
            <a:avLst/>
            <a:gdLst/>
            <a:ahLst/>
            <a:cxnLst/>
            <a:rect r="r" b="b" t="t" l="l"/>
            <a:pathLst>
              <a:path h="3939603" w="3531317">
                <a:moveTo>
                  <a:pt x="0" y="0"/>
                </a:moveTo>
                <a:lnTo>
                  <a:pt x="3531317" y="0"/>
                </a:lnTo>
                <a:lnTo>
                  <a:pt x="3531317" y="3939603"/>
                </a:lnTo>
                <a:lnTo>
                  <a:pt x="0" y="3939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4923" y="357900"/>
            <a:ext cx="4345731" cy="52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4"/>
              </a:lnSpc>
              <a:spcBef>
                <a:spcPct val="0"/>
              </a:spcBef>
            </a:pPr>
            <a:r>
              <a:rPr lang="en-US" sz="3103">
                <a:solidFill>
                  <a:srgbClr val="FFFFFF"/>
                </a:solidFill>
                <a:latin typeface="Canva Sans Bold"/>
              </a:rPr>
              <a:t>Registration Process :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66872" y="2624544"/>
            <a:ext cx="4796916" cy="457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2"/>
              </a:lnSpc>
              <a:spcBef>
                <a:spcPct val="0"/>
              </a:spcBef>
            </a:pPr>
            <a:r>
              <a:rPr lang="en-US" sz="2694">
                <a:solidFill>
                  <a:srgbClr val="FF5757"/>
                </a:solidFill>
                <a:latin typeface="Canva Sans Bold"/>
              </a:rPr>
              <a:t>User</a:t>
            </a:r>
            <a:r>
              <a:rPr lang="en-US" sz="2694">
                <a:solidFill>
                  <a:srgbClr val="FF5757"/>
                </a:solidFill>
                <a:latin typeface="Canva Sans Bold"/>
              </a:rPr>
              <a:t> have already registered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648784" y="1260639"/>
            <a:ext cx="10946972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</a:rPr>
              <a:t>                             1) System checks if the Aadhaar number is already registered.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</a:rPr>
              <a:t>2)  If the Aadhaar number is already registered: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Canva Sans"/>
              </a:rPr>
              <a:t>                   Display a message: “User  have already registered”.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36455"/>
            <a:ext cx="9626813" cy="5877154"/>
          </a:xfrm>
          <a:custGeom>
            <a:avLst/>
            <a:gdLst/>
            <a:ahLst/>
            <a:cxnLst/>
            <a:rect r="r" b="b" t="t" l="l"/>
            <a:pathLst>
              <a:path h="5877154" w="9626813">
                <a:moveTo>
                  <a:pt x="0" y="0"/>
                </a:moveTo>
                <a:lnTo>
                  <a:pt x="9626813" y="0"/>
                </a:lnTo>
                <a:lnTo>
                  <a:pt x="9626813" y="5877154"/>
                </a:lnTo>
                <a:lnTo>
                  <a:pt x="0" y="5877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21" t="0" r="0" b="-18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69753">
            <a:off x="9664066" y="2042024"/>
            <a:ext cx="3338072" cy="3724015"/>
          </a:xfrm>
          <a:custGeom>
            <a:avLst/>
            <a:gdLst/>
            <a:ahLst/>
            <a:cxnLst/>
            <a:rect r="r" b="b" t="t" l="l"/>
            <a:pathLst>
              <a:path h="3724015" w="3338072">
                <a:moveTo>
                  <a:pt x="0" y="0"/>
                </a:moveTo>
                <a:lnTo>
                  <a:pt x="3338071" y="0"/>
                </a:lnTo>
                <a:lnTo>
                  <a:pt x="3338071" y="3724015"/>
                </a:lnTo>
                <a:lnTo>
                  <a:pt x="0" y="3724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4923" y="357900"/>
            <a:ext cx="4345731" cy="52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4"/>
              </a:lnSpc>
              <a:spcBef>
                <a:spcPct val="0"/>
              </a:spcBef>
            </a:pPr>
            <a:r>
              <a:rPr lang="en-US" sz="3103">
                <a:solidFill>
                  <a:srgbClr val="FFFFFF"/>
                </a:solidFill>
                <a:latin typeface="Canva Sans Bold"/>
              </a:rPr>
              <a:t>Registration Process :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702832" y="1642549"/>
            <a:ext cx="1094697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1)  Ensure the Aadhar number entered is exactly 12 digits long.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1065646" y="2118482"/>
            <a:ext cx="109469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2)  Ensure the Aadhar number is already in our database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762" y="2637139"/>
            <a:ext cx="888956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if this condiiton not met then user shows message   “Invalid Aadhar Number”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69758" y="2855770"/>
            <a:ext cx="4196967" cy="48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914">
                <a:solidFill>
                  <a:srgbClr val="FF5757"/>
                </a:solidFill>
                <a:latin typeface="Canva Sans Bold"/>
              </a:rPr>
              <a:t>Invalid Aadhar Number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73414" y="8665726"/>
            <a:ext cx="8605745" cy="6584448"/>
            <a:chOff x="0" y="0"/>
            <a:chExt cx="1062314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45846" y="8665726"/>
            <a:ext cx="8605745" cy="6584448"/>
            <a:chOff x="0" y="0"/>
            <a:chExt cx="106231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2314" cy="812800"/>
            </a:xfrm>
            <a:custGeom>
              <a:avLst/>
              <a:gdLst/>
              <a:ahLst/>
              <a:cxnLst/>
              <a:rect r="r" b="b" t="t" l="l"/>
              <a:pathLst>
                <a:path h="812800" w="1062314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89684" y="2404842"/>
            <a:ext cx="8425810" cy="7388493"/>
          </a:xfrm>
          <a:custGeom>
            <a:avLst/>
            <a:gdLst/>
            <a:ahLst/>
            <a:cxnLst/>
            <a:rect r="r" b="b" t="t" l="l"/>
            <a:pathLst>
              <a:path h="7388493" w="8425810">
                <a:moveTo>
                  <a:pt x="0" y="0"/>
                </a:moveTo>
                <a:lnTo>
                  <a:pt x="8425810" y="0"/>
                </a:lnTo>
                <a:lnTo>
                  <a:pt x="8425810" y="7388493"/>
                </a:lnTo>
                <a:lnTo>
                  <a:pt x="0" y="738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711" t="0" r="-51121" b="-20627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395602" y="450110"/>
            <a:ext cx="7345028" cy="57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9"/>
              </a:lnSpc>
              <a:spcBef>
                <a:spcPct val="0"/>
              </a:spcBef>
            </a:pPr>
            <a:r>
              <a:rPr lang="en-US" sz="3470">
                <a:solidFill>
                  <a:srgbClr val="FFFFFF"/>
                </a:solidFill>
                <a:latin typeface="Canva Sans Bold"/>
              </a:rPr>
              <a:t>Login Page 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368" y="1240419"/>
            <a:ext cx="11235749" cy="70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338" indent="-219669" lvl="1">
              <a:lnSpc>
                <a:spcPts val="2848"/>
              </a:lnSpc>
              <a:buFont typeface="Arial"/>
              <a:buChar char="•"/>
            </a:pPr>
            <a:r>
              <a:rPr lang="en-US" sz="2034">
                <a:solidFill>
                  <a:srgbClr val="FFFFFF"/>
                </a:solidFill>
                <a:latin typeface="Canva Sans"/>
              </a:rPr>
              <a:t>After registration user can login throw </a:t>
            </a:r>
            <a:r>
              <a:rPr lang="en-US" sz="2034">
                <a:solidFill>
                  <a:srgbClr val="FFFFFF"/>
                </a:solidFill>
                <a:latin typeface="Canva Sans"/>
              </a:rPr>
              <a:t> email address in the provided email field and Enter password in the password field.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26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3455" y="2684846"/>
            <a:ext cx="10746895" cy="6715946"/>
          </a:xfrm>
          <a:custGeom>
            <a:avLst/>
            <a:gdLst/>
            <a:ahLst/>
            <a:cxnLst/>
            <a:rect r="r" b="b" t="t" l="l"/>
            <a:pathLst>
              <a:path h="6715946" w="10746895">
                <a:moveTo>
                  <a:pt x="0" y="0"/>
                </a:moveTo>
                <a:lnTo>
                  <a:pt x="10746895" y="0"/>
                </a:lnTo>
                <a:lnTo>
                  <a:pt x="10746895" y="6715947"/>
                </a:lnTo>
                <a:lnTo>
                  <a:pt x="0" y="6715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966" t="0" r="-545" b="-2015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7286" y="490486"/>
            <a:ext cx="2360295" cy="537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8"/>
              </a:lnSpc>
              <a:spcBef>
                <a:spcPct val="0"/>
              </a:spcBef>
            </a:pPr>
            <a:r>
              <a:rPr lang="en-US" sz="3205">
                <a:solidFill>
                  <a:srgbClr val="FFFFFF"/>
                </a:solidFill>
                <a:latin typeface="Canva Sans Bold"/>
              </a:rPr>
              <a:t>Login Page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3455" y="1499559"/>
            <a:ext cx="12354351" cy="35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1"/>
              </a:lnSpc>
              <a:spcBef>
                <a:spcPct val="0"/>
              </a:spcBef>
            </a:pPr>
            <a:r>
              <a:rPr lang="en-US" sz="2022">
                <a:solidFill>
                  <a:srgbClr val="FFFFFF"/>
                </a:solidFill>
                <a:latin typeface="Canva Sans"/>
              </a:rPr>
              <a:t>If User enter wrong   password  or wrong email then shows pop-up  “Please enter valid credentials”. 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477083">
            <a:off x="10171043" y="1975974"/>
            <a:ext cx="3111897" cy="3471690"/>
          </a:xfrm>
          <a:custGeom>
            <a:avLst/>
            <a:gdLst/>
            <a:ahLst/>
            <a:cxnLst/>
            <a:rect r="r" b="b" t="t" l="l"/>
            <a:pathLst>
              <a:path h="3471690" w="3111897">
                <a:moveTo>
                  <a:pt x="0" y="0"/>
                </a:moveTo>
                <a:lnTo>
                  <a:pt x="3111897" y="0"/>
                </a:lnTo>
                <a:lnTo>
                  <a:pt x="3111897" y="3471690"/>
                </a:lnTo>
                <a:lnTo>
                  <a:pt x="0" y="3471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77246" y="2875295"/>
            <a:ext cx="5787016" cy="48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914">
                <a:solidFill>
                  <a:srgbClr val="FF5757"/>
                </a:solidFill>
                <a:latin typeface="Canva Sans Bold"/>
              </a:rPr>
              <a:t>Please enter correct credentials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DAGJESUJDLc</dc:identifier>
  <dcterms:modified xsi:type="dcterms:W3CDTF">2011-08-01T06:04:30Z</dcterms:modified>
  <cp:revision>1</cp:revision>
  <dc:title>About Patient Tracker</dc:title>
</cp:coreProperties>
</file>